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80" r:id="rId3"/>
    <p:sldId id="257" r:id="rId4"/>
    <p:sldId id="275" r:id="rId5"/>
    <p:sldId id="259" r:id="rId6"/>
    <p:sldId id="277" r:id="rId7"/>
    <p:sldId id="261" r:id="rId8"/>
    <p:sldId id="302" r:id="rId9"/>
    <p:sldId id="262" r:id="rId10"/>
    <p:sldId id="309" r:id="rId11"/>
    <p:sldId id="310" r:id="rId12"/>
    <p:sldId id="303" r:id="rId13"/>
    <p:sldId id="304" r:id="rId14"/>
    <p:sldId id="305" r:id="rId15"/>
    <p:sldId id="306" r:id="rId16"/>
    <p:sldId id="307" r:id="rId17"/>
    <p:sldId id="274" r:id="rId18"/>
    <p:sldId id="31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2" autoAdjust="0"/>
  </p:normalViewPr>
  <p:slideViewPr>
    <p:cSldViewPr>
      <p:cViewPr>
        <p:scale>
          <a:sx n="60" d="100"/>
          <a:sy n="60" d="100"/>
        </p:scale>
        <p:origin x="-1656"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5CECC-85C1-4E6B-9F6A-6CA0C7B31943}"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8EC7E-6A7B-44FA-AC49-6E3C11154D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পূর্বের স্লাইডে দেখানো  এনিমেশনটির  প্রাসঙ্গিক ব্যাখ্যা বিভিন্ন প্রশ্নোত্তরের মাধ্যমে উপস্থাপন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r>
              <a:rPr lang="en-US" sz="1200" baseline="0" dirty="0" smtClean="0">
                <a:latin typeface="AdarshaLipiCon" pitchFamily="2" charset="0"/>
                <a:cs typeface="NikoshBAN" pitchFamily="2" charset="0"/>
              </a:rPr>
              <a:t> </a:t>
            </a:r>
            <a:r>
              <a:rPr lang="bn-BD" sz="1200" baseline="0" dirty="0" smtClean="0">
                <a:latin typeface="AdarshaLipiCon" pitchFamily="2" charset="0"/>
                <a:cs typeface="NikoshBAN" pitchFamily="2" charset="0"/>
              </a:rPr>
              <a:t>এবং স্লাইডে উল্লেখিত লিখা ও  সমীকরণ </a:t>
            </a:r>
            <a:r>
              <a:rPr lang="bn-BD" sz="1200" baseline="0" dirty="0" smtClean="0">
                <a:latin typeface="NikoshBAN" pitchFamily="2" charset="0"/>
                <a:cs typeface="NikoshBAN" pitchFamily="2" charset="0"/>
              </a:rPr>
              <a:t>শিক্ষার্থীদের সহায়তায় বোর্ডের মাধ্যমে কাজটি সম্পন্ন করলে ভালো হয়।</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r>
              <a:rPr lang="en-US" baseline="0" dirty="0" smtClean="0"/>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smtClean="0"/>
          </a:p>
          <a:p>
            <a:endParaRPr lang="en-US"/>
          </a:p>
        </p:txBody>
      </p:sp>
      <p:sp>
        <p:nvSpPr>
          <p:cNvPr id="4" name="Slide Number Placeholder 3"/>
          <p:cNvSpPr>
            <a:spLocks noGrp="1"/>
          </p:cNvSpPr>
          <p:nvPr>
            <p:ph type="sldNum" sz="quarter" idx="10"/>
          </p:nvPr>
        </p:nvSpPr>
        <p:spPr/>
        <p:txBody>
          <a:bodyPr/>
          <a:lstStyle/>
          <a:p>
            <a:fld id="{8758EC7E-6A7B-44FA-AC49-6E3C11154D7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58EC7E-6A7B-44FA-AC49-6E3C11154D7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এনিমেশনটি দেখিয়ে ভর-বেগের সাথে বলের সম্পর্কের প্রাসঙ্গিক প্রশ্নগুলো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06A1E-F21B-4FA9-9973-FCD62CB11FE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006A1E-F21B-4FA9-9973-FCD62CB11FEC}"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006A1E-F21B-4FA9-9973-FCD62CB11FEC}"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6A1E-F21B-4FA9-9973-FCD62CB11FE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6A1E-F21B-4FA9-9973-FCD62CB11FE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6A1E-F21B-4FA9-9973-FCD62CB11FEC}"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latin typeface="NikoshBAN" pitchFamily="2" charset="0"/>
                <a:cs typeface="NikoshBAN" pitchFamily="2" charset="0"/>
              </a:rPr>
              <a:t>এই পাঠটি শ্রেণিকক্ষে উপস্থাপনের </a:t>
            </a:r>
            <a:r>
              <a:rPr lang="bn-BD" sz="3000" dirty="0" smtClean="0">
                <a:latin typeface="NikoshBAN" pitchFamily="2" charset="0"/>
                <a:cs typeface="NikoshBAN" pitchFamily="2" charset="0"/>
              </a:rPr>
              <a:t>জন্য </a:t>
            </a:r>
            <a:r>
              <a:rPr lang="bn-BD" sz="3000" dirty="0" smtClean="0">
                <a:latin typeface="NikoshBAN" pitchFamily="2" charset="0"/>
                <a:cs typeface="NikoshBAN" pitchFamily="2" charset="0"/>
              </a:rPr>
              <a:t>প্রয়োজনীয় পরামর্শ প্রতিটি</a:t>
            </a:r>
          </a:p>
          <a:p>
            <a:r>
              <a:rPr lang="bn-BD" sz="3000" dirty="0" smtClean="0">
                <a:latin typeface="NikoshBAN" pitchFamily="2" charset="0"/>
                <a:cs typeface="NikoshBAN" pitchFamily="2" charset="0"/>
              </a:rPr>
              <a:t>স্লাইডের নিচে অর্থাৎ </a:t>
            </a:r>
            <a:r>
              <a:rPr lang="en-US" sz="3000" dirty="0" smtClean="0">
                <a:latin typeface="NikoshBAN" pitchFamily="2" charset="0"/>
                <a:cs typeface="NikoshBAN" pitchFamily="2" charset="0"/>
              </a:rPr>
              <a:t>Slide Note </a:t>
            </a:r>
            <a:r>
              <a:rPr lang="bn-BD" sz="3000" dirty="0" smtClean="0">
                <a:latin typeface="NikoshBAN" pitchFamily="2" charset="0"/>
                <a:cs typeface="NikoshBAN" pitchFamily="2" charset="0"/>
              </a:rPr>
              <a:t>এ সংযোজন করা হয়েছে</a:t>
            </a:r>
            <a:r>
              <a:rPr lang="en-US" sz="3000" dirty="0" smtClean="0">
                <a:latin typeface="NikoshBAN" pitchFamily="2" charset="0"/>
                <a:cs typeface="NikoshBAN" pitchFamily="2" charset="0"/>
              </a:rPr>
              <a:t> </a:t>
            </a:r>
            <a:endParaRPr lang="bn-BD" sz="3000" dirty="0" smtClean="0">
              <a:latin typeface="NikoshBAN" pitchFamily="2" charset="0"/>
              <a:cs typeface="NikoshBAN" pitchFamily="2" charset="0"/>
            </a:endParaRPr>
          </a:p>
          <a:p>
            <a:r>
              <a:rPr lang="bn-BD" sz="3000" dirty="0" smtClean="0">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latin typeface="NikoshBAN" pitchFamily="2" charset="0"/>
                <a:cs typeface="NikoshBAN" pitchFamily="2" charset="0"/>
              </a:rPr>
              <a:t> হয়। আশা করি সম্মানিত শিক্ষকগণ পাঠটি উপস্থাপনের পূর্বে  উল্লেখিত</a:t>
            </a:r>
          </a:p>
          <a:p>
            <a:r>
              <a:rPr lang="bn-BD" sz="3000" dirty="0" smtClean="0">
                <a:latin typeface="NikoshBAN" pitchFamily="2" charset="0"/>
                <a:cs typeface="NikoshBAN" pitchFamily="2" charset="0"/>
              </a:rPr>
              <a:t> </a:t>
            </a:r>
            <a:r>
              <a:rPr lang="en-US" sz="3000" dirty="0" smtClean="0">
                <a:latin typeface="NikoshBAN" pitchFamily="2" charset="0"/>
                <a:cs typeface="NikoshBAN" pitchFamily="2" charset="0"/>
              </a:rPr>
              <a:t>Note </a:t>
            </a:r>
            <a:r>
              <a:rPr lang="bn-BD" sz="3000" dirty="0" smtClean="0">
                <a:latin typeface="NikoshBAN" pitchFamily="2" charset="0"/>
                <a:cs typeface="NikoshBAN" pitchFamily="2" charset="0"/>
              </a:rPr>
              <a:t>দেখে নেবেন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এবং </a:t>
            </a:r>
            <a:r>
              <a:rPr lang="en-US" sz="3000" dirty="0" smtClean="0">
                <a:latin typeface="NikoshBAN" pitchFamily="2" charset="0"/>
                <a:cs typeface="NikoshBAN" pitchFamily="2" charset="0"/>
              </a:rPr>
              <a:t>F</a:t>
            </a:r>
            <a:r>
              <a:rPr lang="en-US" sz="3000" dirty="0" smtClean="0">
                <a:latin typeface="Times New Roman" pitchFamily="18" charset="0"/>
                <a:cs typeface="Times New Roman" pitchFamily="18" charset="0"/>
              </a:rPr>
              <a:t>5 </a:t>
            </a:r>
            <a:r>
              <a:rPr lang="bn-BD" sz="3000" dirty="0" smtClean="0">
                <a:latin typeface="NikoshBAN" pitchFamily="2" charset="0"/>
                <a:cs typeface="NikoshBAN" pitchFamily="2" charset="0"/>
              </a:rPr>
              <a:t>চেপে উপস্থাপন শুরু করতে পারেন।</a:t>
            </a:r>
            <a:endParaRPr lang="en-US" sz="30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 name="Frame 1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TextBox 9"/>
          <p:cNvSpPr txBox="1"/>
          <p:nvPr/>
        </p:nvSpPr>
        <p:spPr>
          <a:xfrm>
            <a:off x="533400" y="4648200"/>
            <a:ext cx="7738016" cy="553998"/>
          </a:xfrm>
          <a:prstGeom prst="rect">
            <a:avLst/>
          </a:prstGeom>
          <a:solidFill>
            <a:schemeClr val="accent2">
              <a:lumMod val="60000"/>
              <a:lumOff val="40000"/>
            </a:schemeClr>
          </a:solidFill>
        </p:spPr>
        <p:txBody>
          <a:bodyPr wrap="none" rtlCol="0">
            <a:spAutoFit/>
          </a:bodyPr>
          <a:lstStyle/>
          <a:p>
            <a:r>
              <a:rPr lang="bn-BD" sz="3000" dirty="0" smtClean="0">
                <a:latin typeface="NikoshBAN" pitchFamily="2" charset="0"/>
                <a:cs typeface="NikoshBAN" pitchFamily="2" charset="0"/>
              </a:rPr>
              <a:t>গতিশীল বলের উপর কিক দেয়ার পর বলের কী পরিবর্তন হয়েছে?</a:t>
            </a:r>
            <a:endParaRPr lang="en-US" sz="3000" dirty="0">
              <a:latin typeface="NikoshBAN" pitchFamily="2" charset="0"/>
              <a:cs typeface="NikoshBAN" pitchFamily="2" charset="0"/>
            </a:endParaRPr>
          </a:p>
        </p:txBody>
      </p:sp>
      <p:sp>
        <p:nvSpPr>
          <p:cNvPr id="12" name="TextBox 11"/>
          <p:cNvSpPr txBox="1"/>
          <p:nvPr/>
        </p:nvSpPr>
        <p:spPr>
          <a:xfrm>
            <a:off x="1371600" y="4648200"/>
            <a:ext cx="6011582" cy="553998"/>
          </a:xfrm>
          <a:prstGeom prst="rect">
            <a:avLst/>
          </a:prstGeom>
          <a:solidFill>
            <a:schemeClr val="accent1">
              <a:lumMod val="60000"/>
              <a:lumOff val="40000"/>
            </a:schemeClr>
          </a:solidFill>
        </p:spPr>
        <p:txBody>
          <a:bodyPr wrap="none" rtlCol="0">
            <a:spAutoFit/>
          </a:bodyPr>
          <a:lstStyle/>
          <a:p>
            <a:r>
              <a:rPr lang="bn-BD" sz="3000" dirty="0" smtClean="0">
                <a:latin typeface="NikoshBAN" pitchFamily="2" charset="0"/>
                <a:cs typeface="NikoshBAN" pitchFamily="2" charset="0"/>
              </a:rPr>
              <a:t>মেয়েটি পানির বোতলটিকে চেপ্টা করলো কীভাবে?</a:t>
            </a:r>
            <a:endParaRPr lang="en-US" sz="3000" dirty="0">
              <a:latin typeface="NikoshBAN" pitchFamily="2" charset="0"/>
              <a:cs typeface="NikoshBAN" pitchFamily="2" charset="0"/>
            </a:endParaRPr>
          </a:p>
        </p:txBody>
      </p:sp>
      <p:pic>
        <p:nvPicPr>
          <p:cNvPr id="7" name="Picture 6" descr="sport-graphics-soccer-players-430697.gif"/>
          <p:cNvPicPr>
            <a:picLocks noChangeAspect="1"/>
          </p:cNvPicPr>
          <p:nvPr/>
        </p:nvPicPr>
        <p:blipFill>
          <a:blip r:embed="rId3" cstate="print"/>
          <a:stretch>
            <a:fillRect/>
          </a:stretch>
        </p:blipFill>
        <p:spPr>
          <a:xfrm>
            <a:off x="2514600" y="609600"/>
            <a:ext cx="3581400" cy="3581400"/>
          </a:xfrm>
          <a:prstGeom prst="rect">
            <a:avLst/>
          </a:prstGeom>
        </p:spPr>
      </p:pic>
      <p:pic>
        <p:nvPicPr>
          <p:cNvPr id="8" name="Picture 7" descr="20150422_115722.jpg"/>
          <p:cNvPicPr>
            <a:picLocks noChangeAspect="1"/>
          </p:cNvPicPr>
          <p:nvPr/>
        </p:nvPicPr>
        <p:blipFill>
          <a:blip r:embed="rId4" cstate="print"/>
          <a:srcRect l="28333" t="8519" r="26667" b="20370"/>
          <a:stretch>
            <a:fillRect/>
          </a:stretch>
        </p:blipFill>
        <p:spPr>
          <a:xfrm>
            <a:off x="2209800" y="533400"/>
            <a:ext cx="41148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par>
                          <p:cTn id="14" fill="hold">
                            <p:stCondLst>
                              <p:cond delay="0"/>
                            </p:stCondLst>
                            <p:childTnLst>
                              <p:par>
                                <p:cTn id="15" presetID="53"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743200" y="525959"/>
            <a:ext cx="4123245" cy="7694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400" dirty="0" err="1" smtClean="0">
                <a:latin typeface="NikoshBAN" pitchFamily="2" charset="0"/>
                <a:cs typeface="NikoshBAN" pitchFamily="2" charset="0"/>
              </a:rPr>
              <a:t>নিচের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ঘটনাটি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লক্ষ</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endParaRPr lang="en-US" sz="4400" dirty="0">
              <a:latin typeface="NikoshBAN" pitchFamily="2" charset="0"/>
              <a:cs typeface="NikoshBAN" pitchFamily="2" charset="0"/>
            </a:endParaRPr>
          </a:p>
        </p:txBody>
      </p:sp>
      <p:pic>
        <p:nvPicPr>
          <p:cNvPr id="4" name="Picture 3" descr="Copy-of-Second-Law.gif"/>
          <p:cNvPicPr>
            <a:picLocks noChangeAspect="1"/>
          </p:cNvPicPr>
          <p:nvPr/>
        </p:nvPicPr>
        <p:blipFill>
          <a:blip r:embed="rId3" cstate="print"/>
          <a:stretch>
            <a:fillRect/>
          </a:stretch>
        </p:blipFill>
        <p:spPr>
          <a:xfrm>
            <a:off x="875483" y="1479148"/>
            <a:ext cx="7393034" cy="4921652"/>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76200" y="228600"/>
            <a:ext cx="4419600" cy="6553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lcsnap-2013-06-02-16h04m51s27.png.jpg"/>
          <p:cNvPicPr>
            <a:picLocks noChangeAspect="1"/>
          </p:cNvPicPr>
          <p:nvPr/>
        </p:nvPicPr>
        <p:blipFill>
          <a:blip r:embed="rId3" cstate="print"/>
          <a:stretch>
            <a:fillRect/>
          </a:stretch>
        </p:blipFill>
        <p:spPr>
          <a:xfrm>
            <a:off x="228600" y="3648927"/>
            <a:ext cx="4114800" cy="2964909"/>
          </a:xfrm>
          <a:prstGeom prst="rect">
            <a:avLst/>
          </a:prstGeom>
        </p:spPr>
      </p:pic>
      <p:pic>
        <p:nvPicPr>
          <p:cNvPr id="2" name="Picture 1" descr="Second law Gun.jpg"/>
          <p:cNvPicPr>
            <a:picLocks noChangeAspect="1"/>
          </p:cNvPicPr>
          <p:nvPr/>
        </p:nvPicPr>
        <p:blipFill>
          <a:blip r:embed="rId4" cstate="print"/>
          <a:stretch>
            <a:fillRect/>
          </a:stretch>
        </p:blipFill>
        <p:spPr>
          <a:xfrm>
            <a:off x="228600" y="346364"/>
            <a:ext cx="4114800" cy="3173277"/>
          </a:xfrm>
          <a:prstGeom prst="rect">
            <a:avLst/>
          </a:prstGeom>
        </p:spPr>
      </p:pic>
      <p:sp>
        <p:nvSpPr>
          <p:cNvPr id="5" name="TextBox 4"/>
          <p:cNvSpPr txBox="1"/>
          <p:nvPr/>
        </p:nvSpPr>
        <p:spPr>
          <a:xfrm>
            <a:off x="4495800" y="685800"/>
            <a:ext cx="446147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err="1" smtClean="0">
                <a:latin typeface="NikoshBAN" pitchFamily="2" charset="0"/>
                <a:cs typeface="NikoshBAN" pitchFamily="2" charset="0"/>
              </a:rPr>
              <a:t>লাল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অপেক্ষাকৃত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 name="TextBox 5"/>
          <p:cNvSpPr txBox="1"/>
          <p:nvPr/>
        </p:nvSpPr>
        <p:spPr>
          <a:xfrm>
            <a:off x="4509701" y="1295400"/>
            <a:ext cx="438132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err="1" smtClean="0">
                <a:latin typeface="NikoshBAN" pitchFamily="2" charset="0"/>
                <a:cs typeface="NikoshBAN" pitchFamily="2" charset="0"/>
              </a:rPr>
              <a:t>হলুদ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অপেক্ষাকৃত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7" name="TextBox 6"/>
          <p:cNvSpPr txBox="1"/>
          <p:nvPr/>
        </p:nvSpPr>
        <p:spPr>
          <a:xfrm>
            <a:off x="4458960" y="3429000"/>
            <a:ext cx="4761240" cy="523220"/>
          </a:xfrm>
          <a:prstGeom prst="rect">
            <a:avLst/>
          </a:prstGeom>
          <a:noFill/>
        </p:spPr>
        <p:txBody>
          <a:bodyPr wrap="none" rtlCol="0">
            <a:spAutoFit/>
          </a:bodyPr>
          <a:lstStyle/>
          <a:p>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অধিক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দূরত্ব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অতিক্রম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করেছে</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8" name="TextBox 7"/>
          <p:cNvSpPr txBox="1"/>
          <p:nvPr/>
        </p:nvSpPr>
        <p:spPr>
          <a:xfrm>
            <a:off x="4648200" y="3876020"/>
            <a:ext cx="3959738" cy="523220"/>
          </a:xfrm>
          <a:prstGeom prst="rect">
            <a:avLst/>
          </a:prstGeom>
          <a:noFill/>
        </p:spPr>
        <p:txBody>
          <a:bodyPr wrap="none" rtlCol="0">
            <a:spAutoFit/>
          </a:bodyPr>
          <a:lstStyle/>
          <a:p>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অধিক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গতিবেগ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ছিল</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9" name="TextBox 8"/>
          <p:cNvSpPr txBox="1"/>
          <p:nvPr/>
        </p:nvSpPr>
        <p:spPr>
          <a:xfrm>
            <a:off x="4953000" y="1905000"/>
            <a:ext cx="3688830" cy="1200329"/>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err="1" smtClean="0">
                <a:latin typeface="NikoshBAN" pitchFamily="2" charset="0"/>
                <a:cs typeface="NikoshBAN" pitchFamily="2" charset="0"/>
              </a:rPr>
              <a:t>উভয়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সমবল</a:t>
            </a:r>
            <a:r>
              <a:rPr lang="en-US" sz="3600" dirty="0" smtClean="0">
                <a:latin typeface="NikoshBAN" pitchFamily="2" charset="0"/>
                <a:cs typeface="NikoshBAN" pitchFamily="2" charset="0"/>
              </a:rPr>
              <a:t> </a:t>
            </a:r>
          </a:p>
          <a:p>
            <a:r>
              <a:rPr lang="en-US" sz="3600" dirty="0" err="1" smtClean="0">
                <a:latin typeface="NikoshBAN" pitchFamily="2" charset="0"/>
                <a:cs typeface="NikoshBAN" pitchFamily="2" charset="0"/>
              </a:rPr>
              <a:t>প্রয়োগ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0" name="TextBox 9"/>
          <p:cNvSpPr txBox="1"/>
          <p:nvPr/>
        </p:nvSpPr>
        <p:spPr>
          <a:xfrm>
            <a:off x="4507794" y="4572000"/>
            <a:ext cx="4636206" cy="1077218"/>
          </a:xfrm>
          <a:prstGeom prst="rect">
            <a:avLst/>
          </a:prstGeom>
          <a:noFill/>
        </p:spPr>
        <p:txBody>
          <a:bodyPr wrap="none" rtlCol="0">
            <a:spAutoFit/>
          </a:bodyPr>
          <a:lstStyle/>
          <a:p>
            <a:r>
              <a:rPr lang="en-US" sz="3200" dirty="0" smtClean="0">
                <a:latin typeface="Arial" pitchFamily="34" charset="0"/>
                <a:cs typeface="Arial" pitchFamily="34" charset="0"/>
              </a:rPr>
              <a:t>m</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উপর</a:t>
            </a:r>
            <a:r>
              <a:rPr lang="en-US" sz="3200" dirty="0" smtClean="0">
                <a:latin typeface="NikoshBAN" pitchFamily="2" charset="0"/>
                <a:cs typeface="NikoshBAN" pitchFamily="2" charset="0"/>
              </a:rPr>
              <a:t> F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প্রয়োগ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যদি</a:t>
            </a:r>
            <a:r>
              <a:rPr lang="en-US" sz="3200" dirty="0" smtClean="0">
                <a:latin typeface="NikoshBAN" pitchFamily="2" charset="0"/>
                <a:cs typeface="NikoshBAN" pitchFamily="2" charset="0"/>
              </a:rPr>
              <a:t> a </a:t>
            </a:r>
            <a:r>
              <a:rPr lang="en-US" sz="3200" dirty="0" err="1" smtClean="0">
                <a:latin typeface="NikoshBAN" pitchFamily="2" charset="0"/>
                <a:cs typeface="NikoshBAN" pitchFamily="2" charset="0"/>
              </a:rPr>
              <a:t>ত্বরণ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endParaRPr lang="en-US" sz="3200" dirty="0">
              <a:latin typeface="NikoshBAN" pitchFamily="2" charset="0"/>
              <a:cs typeface="NikoshBAN" pitchFamily="2" charset="0"/>
            </a:endParaRPr>
          </a:p>
        </p:txBody>
      </p:sp>
      <p:sp>
        <p:nvSpPr>
          <p:cNvPr id="11" name="TextBox 10"/>
          <p:cNvSpPr txBox="1"/>
          <p:nvPr/>
        </p:nvSpPr>
        <p:spPr>
          <a:xfrm>
            <a:off x="5574933" y="5754469"/>
            <a:ext cx="864339" cy="646331"/>
          </a:xfrm>
          <a:prstGeom prst="rect">
            <a:avLst/>
          </a:prstGeom>
          <a:noFill/>
        </p:spPr>
        <p:txBody>
          <a:bodyPr wrap="none" rtlCol="0">
            <a:spAutoFit/>
          </a:bodyPr>
          <a:lstStyle/>
          <a:p>
            <a:r>
              <a:rPr lang="en-US" sz="3600" dirty="0" smtClean="0">
                <a:latin typeface="Arial" pitchFamily="34" charset="0"/>
                <a:cs typeface="Arial" pitchFamily="34" charset="0"/>
              </a:rPr>
              <a:t>F =</a:t>
            </a:r>
            <a:endParaRPr lang="en-US" sz="3600" dirty="0">
              <a:latin typeface="Arial" pitchFamily="34" charset="0"/>
              <a:cs typeface="Arial" pitchFamily="34" charset="0"/>
            </a:endParaRPr>
          </a:p>
        </p:txBody>
      </p:sp>
      <p:sp>
        <p:nvSpPr>
          <p:cNvPr id="12" name="TextBox 11"/>
          <p:cNvSpPr txBox="1"/>
          <p:nvPr/>
        </p:nvSpPr>
        <p:spPr>
          <a:xfrm>
            <a:off x="6413133" y="5706343"/>
            <a:ext cx="825867" cy="646331"/>
          </a:xfrm>
          <a:prstGeom prst="rect">
            <a:avLst/>
          </a:prstGeom>
          <a:noFill/>
        </p:spPr>
        <p:txBody>
          <a:bodyPr wrap="none" rtlCol="0">
            <a:spAutoFit/>
          </a:bodyPr>
          <a:lstStyle/>
          <a:p>
            <a:r>
              <a:rPr lang="en-US" sz="3600" dirty="0" smtClean="0">
                <a:latin typeface="Arial" pitchFamily="34" charset="0"/>
                <a:cs typeface="Arial" pitchFamily="34" charset="0"/>
              </a:rPr>
              <a:t>ma</a:t>
            </a:r>
            <a:endParaRPr lang="en-US" sz="3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73821" y="358914"/>
            <a:ext cx="2060179" cy="707886"/>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4000" dirty="0" err="1" smtClean="0">
                <a:latin typeface="NikoshBAN" pitchFamily="2" charset="0"/>
                <a:cs typeface="NikoshBAN" pitchFamily="2" charset="0"/>
              </a:rPr>
              <a:t>দলগত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endParaRPr lang="en-US" sz="4000" dirty="0">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304800" y="2895600"/>
            <a:ext cx="8515128" cy="1569660"/>
          </a:xfrm>
          <a:prstGeom prst="rect">
            <a:avLst/>
          </a:prstGeom>
          <a:solidFill>
            <a:schemeClr val="accent6">
              <a:lumMod val="60000"/>
              <a:lumOff val="40000"/>
            </a:schemeClr>
          </a:solidFill>
        </p:spPr>
        <p:txBody>
          <a:bodyPr wrap="square" rtlCol="0">
            <a:spAutoFit/>
          </a:bodyPr>
          <a:lstStyle/>
          <a:p>
            <a:r>
              <a:rPr lang="en-US" sz="3200" dirty="0" smtClean="0">
                <a:latin typeface="NikoshBAN" pitchFamily="2" charset="0"/>
                <a:cs typeface="NikoshBAN" pitchFamily="2" charset="0"/>
              </a:rPr>
              <a:t>u </a:t>
            </a:r>
            <a:r>
              <a:rPr lang="bn-BD" sz="3200" dirty="0" smtClean="0">
                <a:latin typeface="NikoshBAN" pitchFamily="2" charset="0"/>
                <a:cs typeface="NikoshBAN" pitchFamily="2" charset="0"/>
              </a:rPr>
              <a:t>আদিবেগে চলমান একটি বস্তুর উপর </a:t>
            </a:r>
            <a:r>
              <a:rPr lang="en-US" sz="3200" dirty="0" smtClean="0">
                <a:latin typeface="NikoshBAN" pitchFamily="2" charset="0"/>
                <a:cs typeface="NikoshBAN" pitchFamily="2" charset="0"/>
              </a:rPr>
              <a:t>F </a:t>
            </a:r>
            <a:r>
              <a:rPr lang="bn-BD" sz="3200" dirty="0" smtClean="0">
                <a:latin typeface="NikoshBAN" pitchFamily="2" charset="0"/>
                <a:cs typeface="NikoshBAN" pitchFamily="2" charset="0"/>
              </a:rPr>
              <a:t>বল প্রয়োগ করায় </a:t>
            </a:r>
            <a:r>
              <a:rPr lang="en-US" sz="3200" dirty="0" smtClean="0">
                <a:latin typeface="NikoshBAN" pitchFamily="2" charset="0"/>
                <a:cs typeface="NikoshBAN" pitchFamily="2" charset="0"/>
              </a:rPr>
              <a:t>v </a:t>
            </a:r>
            <a:r>
              <a:rPr lang="bn-BD" sz="3200" dirty="0" smtClean="0">
                <a:latin typeface="NikoshBAN" pitchFamily="2" charset="0"/>
                <a:cs typeface="NikoshBAN" pitchFamily="2" charset="0"/>
              </a:rPr>
              <a:t>শেষবেগ প্রাপ্ত হয়। প্রচলিত চিহ্ন ব্যবহার  করে বল পরিমাপ করার একটি সুত্র প্রতিপাদন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1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3276600" y="558225"/>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3" name="Frame 2"/>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762000" y="1676400"/>
            <a:ext cx="4376519"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১। নিউটনের গতির ২য় সূত্রটি বল।</a:t>
            </a:r>
            <a:endParaRPr lang="en-US" sz="3200" dirty="0">
              <a:latin typeface="NikoshBAN" pitchFamily="2" charset="0"/>
              <a:cs typeface="NikoshBAN" pitchFamily="2" charset="0"/>
            </a:endParaRPr>
          </a:p>
        </p:txBody>
      </p:sp>
      <p:sp>
        <p:nvSpPr>
          <p:cNvPr id="5" name="TextBox 4"/>
          <p:cNvSpPr txBox="1"/>
          <p:nvPr/>
        </p:nvSpPr>
        <p:spPr>
          <a:xfrm>
            <a:off x="467654" y="2738497"/>
            <a:ext cx="8371546" cy="2062103"/>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২। </a:t>
            </a:r>
            <a:r>
              <a:rPr lang="en-US" sz="3200" dirty="0" smtClean="0"/>
              <a:t>12 </a:t>
            </a:r>
            <a:r>
              <a:rPr lang="en-US" sz="3200" dirty="0" smtClean="0">
                <a:latin typeface="NikoshBAN" pitchFamily="2" charset="0"/>
                <a:cs typeface="NikoshBAN" pitchFamily="2" charset="0"/>
              </a:rPr>
              <a:t>kg </a:t>
            </a:r>
            <a:r>
              <a:rPr lang="bn-BD" sz="3200" dirty="0" smtClean="0">
                <a:latin typeface="NikoshBAN" pitchFamily="2" charset="0"/>
                <a:cs typeface="NikoshBAN" pitchFamily="2" charset="0"/>
              </a:rPr>
              <a:t>ভরের একটি বস্তু </a:t>
            </a:r>
            <a:r>
              <a:rPr lang="en-US" sz="3200" dirty="0" smtClean="0"/>
              <a:t>10 ms</a:t>
            </a:r>
            <a:r>
              <a:rPr lang="en-US" sz="3200" baseline="30000" dirty="0" smtClean="0"/>
              <a:t>-1</a:t>
            </a:r>
            <a:r>
              <a:rPr lang="en-US" sz="3200" dirty="0" smtClean="0"/>
              <a:t> </a:t>
            </a:r>
            <a:r>
              <a:rPr lang="bn-BD" sz="3200" dirty="0" smtClean="0">
                <a:latin typeface="NikoshBAN" pitchFamily="2" charset="0"/>
                <a:cs typeface="NikoshBAN" pitchFamily="2" charset="0"/>
              </a:rPr>
              <a:t>বেগে গতিশীল হলে বস্তুটির </a:t>
            </a:r>
          </a:p>
          <a:p>
            <a:r>
              <a:rPr lang="bn-BD" sz="3200" dirty="0" smtClean="0">
                <a:latin typeface="NikoshBAN" pitchFamily="2" charset="0"/>
                <a:cs typeface="NikoshBAN" pitchFamily="2" charset="0"/>
              </a:rPr>
              <a:t>    ভর-বেগ কত?</a:t>
            </a:r>
            <a:endParaRPr lang="en-US" sz="3200" dirty="0" smtClean="0"/>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ক</a:t>
            </a:r>
            <a:r>
              <a:rPr lang="en-US" sz="3200" dirty="0" smtClean="0">
                <a:latin typeface="NikoshBAN" pitchFamily="2" charset="0"/>
                <a:cs typeface="NikoshBAN" pitchFamily="2" charset="0"/>
              </a:rPr>
              <a:t>)</a:t>
            </a:r>
            <a:r>
              <a:rPr lang="en-US" sz="3200" dirty="0" smtClean="0"/>
              <a:t> 10 kg ms</a:t>
            </a:r>
            <a:r>
              <a:rPr lang="en-US" sz="3200" baseline="30000" dirty="0" smtClean="0"/>
              <a:t>-1</a:t>
            </a:r>
            <a:r>
              <a:rPr lang="en-US" sz="3200" dirty="0" smtClean="0"/>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খ)</a:t>
            </a:r>
            <a:r>
              <a:rPr lang="en-US" sz="3200" dirty="0" smtClean="0"/>
              <a:t> 120 kg ms</a:t>
            </a:r>
            <a:r>
              <a:rPr lang="en-US" sz="3200" baseline="30000" dirty="0" smtClean="0"/>
              <a:t>-1</a:t>
            </a:r>
            <a:endParaRPr lang="en-US" sz="3200" dirty="0" smtClean="0"/>
          </a:p>
          <a:p>
            <a:r>
              <a:rPr lang="bn-BD" sz="3200" dirty="0" smtClean="0"/>
              <a:t>   </a:t>
            </a:r>
            <a:r>
              <a:rPr lang="en-US" sz="3200" dirty="0" smtClean="0"/>
              <a:t>(</a:t>
            </a:r>
            <a:r>
              <a:rPr lang="bn-BD" sz="3200" dirty="0" smtClean="0">
                <a:latin typeface="NikoshBAN" pitchFamily="2" charset="0"/>
                <a:cs typeface="NikoshBAN" pitchFamily="2" charset="0"/>
              </a:rPr>
              <a:t>গ</a:t>
            </a:r>
            <a:r>
              <a:rPr lang="en-US" sz="3200" dirty="0" smtClean="0"/>
              <a:t>) 100 kg ms</a:t>
            </a:r>
            <a:r>
              <a:rPr lang="en-US" sz="3200" baseline="30000" dirty="0" smtClean="0"/>
              <a:t>-1</a:t>
            </a:r>
            <a:r>
              <a:rPr lang="en-US" sz="3200" dirty="0" smtClean="0"/>
              <a:t>                        (</a:t>
            </a:r>
            <a:r>
              <a:rPr lang="bn-BD" sz="3200" dirty="0" smtClean="0">
                <a:latin typeface="NikoshBAN" pitchFamily="2" charset="0"/>
                <a:cs typeface="NikoshBAN" pitchFamily="2" charset="0"/>
              </a:rPr>
              <a:t>ঘ</a:t>
            </a:r>
            <a:r>
              <a:rPr lang="en-US" sz="3200" dirty="0" smtClean="0"/>
              <a:t>) 1 kg ms</a:t>
            </a:r>
            <a:r>
              <a:rPr lang="en-US" sz="3200" baseline="30000" dirty="0" smtClean="0"/>
              <a:t>-1</a:t>
            </a:r>
            <a:endParaRPr lang="en-US" sz="3200" dirty="0"/>
          </a:p>
        </p:txBody>
      </p:sp>
      <p:sp>
        <p:nvSpPr>
          <p:cNvPr id="6" name="Oval 5"/>
          <p:cNvSpPr/>
          <p:nvPr/>
        </p:nvSpPr>
        <p:spPr>
          <a:xfrm>
            <a:off x="5562600" y="3810000"/>
            <a:ext cx="409903" cy="409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132871" y="616803"/>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4" name="TextBox 3"/>
          <p:cNvSpPr txBox="1"/>
          <p:nvPr/>
        </p:nvSpPr>
        <p:spPr>
          <a:xfrm>
            <a:off x="656521" y="1600200"/>
            <a:ext cx="7447873" cy="193899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just"/>
            <a:r>
              <a:rPr lang="en-US" sz="4000" dirty="0" err="1" smtClean="0">
                <a:latin typeface="NikoshBAN" pitchFamily="2" charset="0"/>
                <a:cs typeface="NikoshBAN" pitchFamily="2" charset="0"/>
              </a:rPr>
              <a:t>ফারুক</a:t>
            </a:r>
            <a:r>
              <a:rPr lang="en-US" sz="4000" dirty="0" smtClean="0">
                <a:latin typeface="NikoshBAN" pitchFamily="2" charset="0"/>
                <a:cs typeface="NikoshBAN" pitchFamily="2" charset="0"/>
              </a:rPr>
              <a:t> </a:t>
            </a:r>
            <a:r>
              <a:rPr lang="en-US" sz="4000" dirty="0" smtClean="0">
                <a:cs typeface="NikoshBAN" pitchFamily="2" charset="0"/>
              </a:rPr>
              <a:t>10</a:t>
            </a:r>
            <a:r>
              <a:rPr lang="en-US" sz="4000" dirty="0" smtClean="0">
                <a:cs typeface="Arial" pitchFamily="34" charset="0"/>
              </a:rPr>
              <a:t> </a:t>
            </a:r>
            <a:r>
              <a:rPr lang="en-US" sz="4000" dirty="0" smtClean="0">
                <a:latin typeface="Arial" pitchFamily="34" charset="0"/>
                <a:cs typeface="Arial" pitchFamily="34" charset="0"/>
              </a:rPr>
              <a:t>kg </a:t>
            </a:r>
            <a:r>
              <a:rPr lang="en-US" sz="4000" dirty="0" err="1" smtClean="0">
                <a:latin typeface="NikoshBAN" pitchFamily="2" charset="0"/>
                <a:cs typeface="NikoshBAN" pitchFamily="2" charset="0"/>
              </a:rPr>
              <a:t>ভরের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একটি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বাক্স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একটি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মেঝের</a:t>
            </a:r>
            <a:endParaRPr lang="en-US" sz="4000" dirty="0" smtClean="0">
              <a:latin typeface="NikoshBAN" pitchFamily="2" charset="0"/>
              <a:cs typeface="NikoshBAN" pitchFamily="2" charset="0"/>
            </a:endParaRPr>
          </a:p>
          <a:p>
            <a:pPr algn="just"/>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টেনে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বাক্সটি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টেনে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নেওয়ার</a:t>
            </a:r>
            <a:r>
              <a:rPr lang="en-US" sz="4000" dirty="0" smtClean="0">
                <a:latin typeface="NikoshBAN" pitchFamily="2" charset="0"/>
                <a:cs typeface="NikoshBAN" pitchFamily="2" charset="0"/>
              </a:rPr>
              <a:t> </a:t>
            </a:r>
          </a:p>
          <a:p>
            <a:pPr algn="just"/>
            <a:r>
              <a:rPr lang="en-US" sz="4000" dirty="0" err="1" smtClean="0">
                <a:latin typeface="NikoshBAN" pitchFamily="2" charset="0"/>
                <a:cs typeface="NikoshBAN" pitchFamily="2" charset="0"/>
              </a:rPr>
              <a:t>সময়</a:t>
            </a:r>
            <a:r>
              <a:rPr lang="en-US" sz="4000" dirty="0" smtClean="0">
                <a:latin typeface="NikoshBAN" pitchFamily="2" charset="0"/>
                <a:cs typeface="NikoshBAN" pitchFamily="2" charset="0"/>
              </a:rPr>
              <a:t> </a:t>
            </a:r>
            <a:r>
              <a:rPr lang="en-US" sz="4000" dirty="0" smtClean="0">
                <a:cs typeface="NikoshBAN" pitchFamily="2" charset="0"/>
              </a:rPr>
              <a:t>30</a:t>
            </a:r>
            <a:r>
              <a:rPr lang="en-US" sz="4000" dirty="0" smtClean="0">
                <a:latin typeface="NikoshBAN" pitchFamily="2" charset="0"/>
                <a:cs typeface="NikoshBAN" pitchFamily="2" charset="0"/>
              </a:rPr>
              <a:t>N </a:t>
            </a:r>
            <a:r>
              <a:rPr lang="bn-BD" sz="4000" dirty="0" smtClean="0">
                <a:latin typeface="NikoshBAN" pitchFamily="2" charset="0"/>
                <a:cs typeface="NikoshBAN" pitchFamily="2" charset="0"/>
              </a:rPr>
              <a:t>বল প্রয়োগ করে</a:t>
            </a:r>
            <a:r>
              <a:rPr lang="en-US" sz="4000" dirty="0" err="1" smtClean="0">
                <a:latin typeface="NikoshBAN" pitchFamily="2" charset="0"/>
                <a:cs typeface="NikoshBAN" pitchFamily="2" charset="0"/>
              </a:rPr>
              <a:t>ছিল</a:t>
            </a:r>
            <a:r>
              <a:rPr lang="bn-BD" sz="4000" dirty="0" smtClean="0">
                <a:latin typeface="NikoshBAN" pitchFamily="2" charset="0"/>
                <a:cs typeface="NikoshBAN" pitchFamily="2" charset="0"/>
              </a:rPr>
              <a:t>।</a:t>
            </a:r>
            <a:endParaRPr lang="en-US" sz="4000" dirty="0" smtClean="0">
              <a:latin typeface="NikoshBAN" pitchFamily="2" charset="0"/>
              <a:cs typeface="NikoshBAN" pitchFamily="2" charset="0"/>
            </a:endParaRPr>
          </a:p>
        </p:txBody>
      </p:sp>
      <p:sp>
        <p:nvSpPr>
          <p:cNvPr id="5" name="TextBox 4"/>
          <p:cNvSpPr txBox="1"/>
          <p:nvPr/>
        </p:nvSpPr>
        <p:spPr>
          <a:xfrm>
            <a:off x="457200" y="3810000"/>
            <a:ext cx="8342348" cy="156966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just"/>
            <a:r>
              <a:rPr lang="en-US" sz="3200" dirty="0" err="1" smtClean="0">
                <a:latin typeface="NikoshBAN" pitchFamily="2" charset="0"/>
                <a:cs typeface="NikoshBAN" pitchFamily="2" charset="0"/>
              </a:rPr>
              <a:t>উপরোক্ত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প্রশ্নগুলোর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উত্তর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দাওঃ</a:t>
            </a:r>
            <a:endParaRPr lang="en-US" sz="3200" dirty="0" smtClean="0">
              <a:latin typeface="NikoshBAN" pitchFamily="2" charset="0"/>
              <a:cs typeface="NikoshBAN" pitchFamily="2" charset="0"/>
            </a:endParaRPr>
          </a:p>
          <a:p>
            <a:pPr algn="just"/>
            <a:r>
              <a:rPr lang="en-US" sz="3200" dirty="0" smtClean="0">
                <a:latin typeface="NikoshBAN" pitchFamily="2" charset="0"/>
                <a:cs typeface="NikoshBAN" pitchFamily="2" charset="0"/>
              </a:rPr>
              <a:t>১। </a:t>
            </a:r>
            <a:r>
              <a:rPr lang="bn-BD" sz="3200" dirty="0" smtClean="0">
                <a:latin typeface="NikoshBAN" pitchFamily="2" charset="0"/>
                <a:cs typeface="NikoshBAN" pitchFamily="2" charset="0"/>
              </a:rPr>
              <a:t>কোনো বস্তুর ভর-বেগ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a:t>
            </a:r>
          </a:p>
          <a:p>
            <a:pPr algn="just"/>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বাক্সটির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কারণে সৃষ্ট ত্বরুণের </a:t>
            </a:r>
            <a:r>
              <a:rPr lang="en-US" sz="3200"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নির্ণয়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p>
        </p:txBody>
      </p:sp>
      <p:sp>
        <p:nvSpPr>
          <p:cNvPr id="6" name="Frame 5"/>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 xmlns:p14="http://schemas.microsoft.com/office/powerpoint/2010/main" val="3809523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
        <p:nvSpPr>
          <p:cNvPr id="3" name="Frame 2"/>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সামসুদ্দিন আহমেদ, 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301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4"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 name="Picture 12" descr="Picture2.png"/>
          <p:cNvPicPr>
            <a:picLocks noChangeAspect="1"/>
          </p:cNvPicPr>
          <p:nvPr/>
        </p:nvPicPr>
        <p:blipFill>
          <a:blip r:embed="rId2" cstate="print"/>
          <a:stretch>
            <a:fillRect/>
          </a:stretch>
        </p:blipFill>
        <p:spPr>
          <a:xfrm>
            <a:off x="-56272" y="225519"/>
            <a:ext cx="9144000" cy="6238145"/>
          </a:xfrm>
          <a:prstGeom prst="rect">
            <a:avLst/>
          </a:prstGeom>
        </p:spPr>
      </p:pic>
      <p:sp>
        <p:nvSpPr>
          <p:cNvPr id="4" name="Frame 3"/>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124200" y="457200"/>
            <a:ext cx="2611612"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ক্রিকেট খেলা দেখো</a:t>
            </a:r>
            <a:endParaRPr lang="en-US" sz="3200" dirty="0">
              <a:latin typeface="NikoshBAN" pitchFamily="2" charset="0"/>
              <a:cs typeface="NikoshBAN" pitchFamily="2" charset="0"/>
            </a:endParaRPr>
          </a:p>
        </p:txBody>
      </p:sp>
      <p:sp>
        <p:nvSpPr>
          <p:cNvPr id="11" name="TextBox 10"/>
          <p:cNvSpPr txBox="1"/>
          <p:nvPr/>
        </p:nvSpPr>
        <p:spPr>
          <a:xfrm>
            <a:off x="1295400" y="3429000"/>
            <a:ext cx="6553200" cy="584775"/>
          </a:xfrm>
          <a:prstGeom prst="rect">
            <a:avLst/>
          </a:prstGeom>
          <a:solidFill>
            <a:schemeClr val="accent5">
              <a:lumMod val="60000"/>
              <a:lumOff val="40000"/>
            </a:schemeClr>
          </a:solidFill>
        </p:spPr>
        <p:txBody>
          <a:bodyPr wrap="square" rtlCol="0">
            <a:spAutoFit/>
          </a:bodyPr>
          <a:lstStyle/>
          <a:p>
            <a:r>
              <a:rPr lang="bn-BD" sz="3200" dirty="0" smtClean="0">
                <a:latin typeface="NikoshBAN" pitchFamily="2" charset="0"/>
                <a:cs typeface="NikoshBAN" pitchFamily="2" charset="0"/>
              </a:rPr>
              <a:t>ব্যাটসম্যান প্রত্যেক বলে ৬ রান নিতে পারেনি কেন?</a:t>
            </a:r>
            <a:endParaRPr lang="en-US" sz="3200" dirty="0">
              <a:latin typeface="NikoshBAN" pitchFamily="2" charset="0"/>
              <a:cs typeface="NikoshBAN" pitchFamily="2" charset="0"/>
            </a:endParaRPr>
          </a:p>
        </p:txBody>
      </p:sp>
      <p:sp>
        <p:nvSpPr>
          <p:cNvPr id="12" name="TextBox 11"/>
          <p:cNvSpPr txBox="1"/>
          <p:nvPr/>
        </p:nvSpPr>
        <p:spPr>
          <a:xfrm>
            <a:off x="1600200" y="3429000"/>
            <a:ext cx="5715000"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এখানে কী কোন বৈজ্ঞানিক সূত্র কাজ করছে ?</a:t>
            </a:r>
            <a:endParaRPr lang="en-US" sz="3200" dirty="0">
              <a:latin typeface="NikoshBAN" pitchFamily="2" charset="0"/>
              <a:cs typeface="NikoshBAN" pitchFamily="2" charset="0"/>
            </a:endParaRPr>
          </a:p>
        </p:txBody>
      </p:sp>
      <p:sp>
        <p:nvSpPr>
          <p:cNvPr id="8" name="Frame 7"/>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13" name="Object 12">
            <a:hlinkClick r:id="" action="ppaction://ole?verb=0"/>
          </p:cNvPr>
          <p:cNvGraphicFramePr>
            <a:graphicFrameLocks noChangeAspect="1"/>
          </p:cNvGraphicFramePr>
          <p:nvPr/>
        </p:nvGraphicFramePr>
        <p:xfrm>
          <a:off x="3810000" y="1752600"/>
          <a:ext cx="1447800" cy="1221581"/>
        </p:xfrm>
        <a:graphic>
          <a:graphicData uri="http://schemas.openxmlformats.org/presentationml/2006/ole">
            <p:oleObj spid="_x0000_s1031" name="Packager Shell Object"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08000" y="431800"/>
            <a:ext cx="8128000" cy="5994400"/>
          </a:xfrm>
          <a:prstGeom prst="rect">
            <a:avLst/>
          </a:prstGeom>
        </p:spPr>
      </p:pic>
      <p:sp>
        <p:nvSpPr>
          <p:cNvPr id="3" name="TextBox 2"/>
          <p:cNvSpPr txBox="1"/>
          <p:nvPr/>
        </p:nvSpPr>
        <p:spPr>
          <a:xfrm>
            <a:off x="3124200" y="914400"/>
            <a:ext cx="2776722" cy="707886"/>
          </a:xfrm>
          <a:prstGeom prst="rect">
            <a:avLst/>
          </a:prstGeom>
          <a:noFill/>
        </p:spPr>
        <p:txBody>
          <a:bodyPr wrap="none" rtlCol="0">
            <a:spAutoFit/>
          </a:bodyPr>
          <a:lstStyle/>
          <a:p>
            <a:r>
              <a:rPr lang="bn-BD" sz="4000" dirty="0" smtClean="0">
                <a:solidFill>
                  <a:schemeClr val="bg1"/>
                </a:solidFill>
                <a:latin typeface="NikoshBAN" pitchFamily="2" charset="0"/>
                <a:cs typeface="NikoshBAN" pitchFamily="2" charset="0"/>
              </a:rPr>
              <a:t>গতির দ্বিতীয় সূত্র</a:t>
            </a:r>
            <a:endParaRPr lang="en-US" sz="4000" dirty="0">
              <a:solidFill>
                <a:schemeClr val="bg1"/>
              </a:solidFill>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5324" y="2189202"/>
            <a:ext cx="3722494" cy="584775"/>
          </a:xfrm>
          <a:prstGeom prst="rect">
            <a:avLst/>
          </a:prstGeom>
          <a:solidFill>
            <a:schemeClr val="tx2">
              <a:lumMod val="40000"/>
              <a:lumOff val="60000"/>
            </a:schemeClr>
          </a:solidFill>
        </p:spPr>
        <p:txBody>
          <a:bodyPr wrap="none" rtlCol="0">
            <a:spAutoFit/>
          </a:bodyPr>
          <a:lstStyle/>
          <a:p>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7" name="TextBox 6"/>
          <p:cNvSpPr txBox="1"/>
          <p:nvPr/>
        </p:nvSpPr>
        <p:spPr>
          <a:xfrm>
            <a:off x="535324" y="3941802"/>
            <a:ext cx="8303876" cy="553998"/>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গতি এবং বস্তুর আকারের উপর বলের প্রভাব বিশ্লেষণ</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করতে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8" name="TextBox 7"/>
          <p:cNvSpPr txBox="1"/>
          <p:nvPr/>
        </p:nvSpPr>
        <p:spPr>
          <a:xfrm>
            <a:off x="535324" y="3103602"/>
            <a:ext cx="3877985" cy="553998"/>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ভরবেগ </a:t>
            </a:r>
            <a:r>
              <a:rPr lang="en-US" sz="3000" dirty="0" err="1" smtClean="0">
                <a:latin typeface="NikoshBAN" pitchFamily="2" charset="0"/>
                <a:cs typeface="NikoshBAN" pitchFamily="2" charset="0"/>
              </a:rPr>
              <a:t>ব্যাখ্যা</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করতে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0" name="TextBox 9"/>
          <p:cNvSpPr txBox="1"/>
          <p:nvPr/>
        </p:nvSpPr>
        <p:spPr>
          <a:xfrm>
            <a:off x="535324" y="4780002"/>
            <a:ext cx="8020144" cy="553998"/>
          </a:xfrm>
          <a:prstGeom prst="rect">
            <a:avLst/>
          </a:prstGeom>
          <a:solidFill>
            <a:schemeClr val="tx2">
              <a:lumMod val="40000"/>
              <a:lumOff val="60000"/>
            </a:schemeClr>
          </a:solidFill>
        </p:spPr>
        <p:txBody>
          <a:bodyPr wrap="none" rtlCol="0">
            <a:spAutoFit/>
          </a:bodyPr>
          <a:lstStyle/>
          <a:p>
            <a:pPr>
              <a:buFont typeface="Wingdings" pitchFamily="2" charset="2"/>
              <a:buChar char="Ø"/>
            </a:pP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নিউটনের গতির ২য় সূত্র ব্যবহার করে বল পরিমাপ </a:t>
            </a:r>
            <a:r>
              <a:rPr lang="en-US" sz="3000" dirty="0" err="1" smtClean="0">
                <a:latin typeface="NikoshBAN" pitchFamily="2" charset="0"/>
                <a:cs typeface="NikoshBAN" pitchFamily="2" charset="0"/>
              </a:rPr>
              <a:t>করতে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9" name="Group 13"/>
          <p:cNvGrpSpPr/>
          <p:nvPr/>
        </p:nvGrpSpPr>
        <p:grpSpPr>
          <a:xfrm>
            <a:off x="2895600" y="381000"/>
            <a:ext cx="3810000" cy="1143000"/>
            <a:chOff x="1295400" y="533400"/>
            <a:chExt cx="3810000" cy="1371600"/>
          </a:xfrm>
        </p:grpSpPr>
        <p:sp>
          <p:nvSpPr>
            <p:cNvPr id="12"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71800"/>
            <a:ext cx="9144000" cy="685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001000" y="1541252"/>
            <a:ext cx="228600" cy="3640348"/>
            <a:chOff x="6858000" y="1447800"/>
            <a:chExt cx="228600" cy="3640348"/>
          </a:xfrm>
        </p:grpSpPr>
        <p:sp>
          <p:nvSpPr>
            <p:cNvPr id="3" name="Can 2"/>
            <p:cNvSpPr/>
            <p:nvPr/>
          </p:nvSpPr>
          <p:spPr>
            <a:xfrm>
              <a:off x="6858000" y="1447800"/>
              <a:ext cx="228600" cy="1828800"/>
            </a:xfrm>
            <a:prstGeom prst="can">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p:cNvSpPr/>
            <p:nvPr/>
          </p:nvSpPr>
          <p:spPr>
            <a:xfrm flipV="1">
              <a:off x="6858000" y="3259348"/>
              <a:ext cx="228600" cy="1828800"/>
            </a:xfrm>
            <a:prstGeom prst="ca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3187890" y="2362200"/>
            <a:ext cx="3200400" cy="114147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3186752" y="2362200"/>
            <a:ext cx="3200400" cy="1141476"/>
          </a:xfrm>
          <a:prstGeom prst="rect">
            <a:avLst/>
          </a:prstGeom>
        </p:spPr>
      </p:pic>
      <p:sp>
        <p:nvSpPr>
          <p:cNvPr id="9" name="TextBox 8"/>
          <p:cNvSpPr txBox="1"/>
          <p:nvPr/>
        </p:nvSpPr>
        <p:spPr>
          <a:xfrm>
            <a:off x="550495" y="3682425"/>
            <a:ext cx="8212505" cy="584775"/>
          </a:xfrm>
          <a:prstGeom prst="rect">
            <a:avLst/>
          </a:prstGeom>
          <a:solidFill>
            <a:schemeClr val="accent1">
              <a:lumMod val="20000"/>
              <a:lumOff val="80000"/>
            </a:schemeClr>
          </a:solidFill>
        </p:spPr>
        <p:txBody>
          <a:bodyPr wrap="none" rtlCol="0">
            <a:spAutoFit/>
          </a:bodyPr>
          <a:lstStyle/>
          <a:p>
            <a:r>
              <a:rPr lang="en-US" sz="3200" dirty="0" err="1" smtClean="0">
                <a:latin typeface="NikoshBAN" pitchFamily="2" charset="0"/>
                <a:cs typeface="NikoshBAN" pitchFamily="2" charset="0"/>
              </a:rPr>
              <a:t>প্রথম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খুঁটিটি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ভাঙ্গেনি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দ্বিতীয়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খুঁটিটি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ভাঙ্গলো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0" name="TextBox 9"/>
          <p:cNvSpPr txBox="1"/>
          <p:nvPr/>
        </p:nvSpPr>
        <p:spPr>
          <a:xfrm>
            <a:off x="1752600" y="3733800"/>
            <a:ext cx="5038559" cy="646331"/>
          </a:xfrm>
          <a:prstGeom prst="rect">
            <a:avLst/>
          </a:prstGeom>
          <a:solidFill>
            <a:schemeClr val="accent1">
              <a:lumMod val="20000"/>
              <a:lumOff val="80000"/>
            </a:schemeClr>
          </a:solidFill>
        </p:spPr>
        <p:txBody>
          <a:bodyPr wrap="none" rtlCol="0">
            <a:spAutoFit/>
          </a:bodyPr>
          <a:lstStyle/>
          <a:p>
            <a:r>
              <a:rPr lang="en-US" sz="3600" dirty="0" err="1" smtClean="0">
                <a:latin typeface="NikoshBAN" pitchFamily="2" charset="0"/>
                <a:cs typeface="NikoshBAN" pitchFamily="2" charset="0"/>
              </a:rPr>
              <a:t>উভয়ক্ষেত্রে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ভরবেগ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2" name="TextBox 11"/>
          <p:cNvSpPr txBox="1"/>
          <p:nvPr/>
        </p:nvSpPr>
        <p:spPr>
          <a:xfrm>
            <a:off x="1219200" y="3733800"/>
            <a:ext cx="6835526"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একই ভরের গাড়িটির </a:t>
            </a:r>
            <a:r>
              <a:rPr lang="en-US" sz="3600" dirty="0" err="1" smtClean="0">
                <a:latin typeface="NikoshBAN" pitchFamily="2" charset="0"/>
                <a:cs typeface="NikoshBAN" pitchFamily="2" charset="0"/>
              </a:rPr>
              <a:t>ভরবেগ</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ভিন্ন হলো কেন?</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7457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1.11111E-6 -7.86309E-7 L 0.87361 -0.00532 " pathEditMode="relative" rAng="0" ptsTypes="AA">
                                      <p:cBhvr>
                                        <p:cTn id="6" dur="2000" fill="hold"/>
                                        <p:tgtEl>
                                          <p:spTgt spid="6"/>
                                        </p:tgtEl>
                                        <p:attrNameLst>
                                          <p:attrName>ppt_x</p:attrName>
                                          <p:attrName>ppt_y</p:attrName>
                                        </p:attrNameLst>
                                      </p:cBhvr>
                                      <p:rCtr x="43681" y="-278"/>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2000"/>
                                        <p:tgtEl>
                                          <p:spTgt spid="6"/>
                                        </p:tgtEl>
                                        <p:attrNameLst>
                                          <p:attrName>ppt_x</p:attrName>
                                        </p:attrNameLst>
                                      </p:cBhvr>
                                      <p:tavLst>
                                        <p:tav tm="0">
                                          <p:val>
                                            <p:strVal val="ppt_x"/>
                                          </p:val>
                                        </p:tav>
                                        <p:tav tm="100000">
                                          <p:val>
                                            <p:strVal val="0-ppt_w/2"/>
                                          </p:val>
                                        </p:tav>
                                      </p:tavLst>
                                    </p:anim>
                                    <p:anim calcmode="lin" valueType="num">
                                      <p:cBhvr additive="base">
                                        <p:cTn id="11" dur="2000"/>
                                        <p:tgtEl>
                                          <p:spTgt spid="6"/>
                                        </p:tgtEl>
                                        <p:attrNameLst>
                                          <p:attrName>ppt_y</p:attrName>
                                        </p:attrNameLst>
                                      </p:cBhvr>
                                      <p:tavLst>
                                        <p:tav tm="0">
                                          <p:val>
                                            <p:strVal val="ppt_y"/>
                                          </p:val>
                                        </p:tav>
                                        <p:tav tm="100000">
                                          <p:val>
                                            <p:strVal val="ppt_y"/>
                                          </p:val>
                                        </p:tav>
                                      </p:tavLst>
                                    </p:anim>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fill="hold" nodeType="clickEffect">
                                  <p:stCondLst>
                                    <p:cond delay="0"/>
                                  </p:stCondLst>
                                  <p:childTnLst>
                                    <p:animMotion origin="layout" path="M 1.11111E-6 -7.86309E-7 L 0.87361 -0.00532 " pathEditMode="relative" rAng="0" ptsTypes="AA">
                                      <p:cBhvr>
                                        <p:cTn id="16" dur="500" fill="hold"/>
                                        <p:tgtEl>
                                          <p:spTgt spid="7"/>
                                        </p:tgtEl>
                                        <p:attrNameLst>
                                          <p:attrName>ppt_x</p:attrName>
                                          <p:attrName>ppt_y</p:attrName>
                                        </p:attrNameLst>
                                      </p:cBhvr>
                                      <p:rCtr x="43681" y="-278"/>
                                    </p:animMotion>
                                  </p:childTnLst>
                                </p:cTn>
                              </p:par>
                            </p:childTnLst>
                          </p:cTn>
                        </p:par>
                        <p:par>
                          <p:cTn id="17" fill="hold">
                            <p:stCondLst>
                              <p:cond delay="500"/>
                            </p:stCondLst>
                            <p:childTnLst>
                              <p:par>
                                <p:cTn id="18" presetID="8" presetClass="emph" presetSubtype="0" fill="hold" nodeType="afterEffect">
                                  <p:stCondLst>
                                    <p:cond delay="0"/>
                                  </p:stCondLst>
                                  <p:childTnLst>
                                    <p:animRot by="3600000">
                                      <p:cBhvr>
                                        <p:cTn id="19" dur="500" fill="hold"/>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descr="vlcsnap-2015-04-25-19h41m40s3.jpg"/>
          <p:cNvPicPr>
            <a:picLocks noChangeAspect="1"/>
          </p:cNvPicPr>
          <p:nvPr/>
        </p:nvPicPr>
        <p:blipFill>
          <a:blip r:embed="rId3" cstate="print"/>
          <a:stretch>
            <a:fillRect/>
          </a:stretch>
        </p:blipFill>
        <p:spPr>
          <a:xfrm>
            <a:off x="0" y="959452"/>
            <a:ext cx="9144000" cy="4939095"/>
          </a:xfrm>
          <a:prstGeom prst="rect">
            <a:avLst/>
          </a:prstGeom>
        </p:spPr>
      </p:pic>
      <p:sp>
        <p:nvSpPr>
          <p:cNvPr id="17" name="Frame 1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7" name="Picture 6" descr="Small car.png"/>
          <p:cNvPicPr>
            <a:picLocks noChangeAspect="1"/>
          </p:cNvPicPr>
          <p:nvPr/>
        </p:nvPicPr>
        <p:blipFill>
          <a:blip r:embed="rId4" cstate="print"/>
          <a:stretch>
            <a:fillRect/>
          </a:stretch>
        </p:blipFill>
        <p:spPr>
          <a:xfrm>
            <a:off x="6705600" y="2126932"/>
            <a:ext cx="1954924" cy="1302068"/>
          </a:xfrm>
          <a:prstGeom prst="rect">
            <a:avLst/>
          </a:prstGeom>
        </p:spPr>
      </p:pic>
      <p:sp>
        <p:nvSpPr>
          <p:cNvPr id="8" name="TextBox 7"/>
          <p:cNvSpPr txBox="1"/>
          <p:nvPr/>
        </p:nvSpPr>
        <p:spPr>
          <a:xfrm>
            <a:off x="1143001" y="3962400"/>
            <a:ext cx="5257800" cy="1077218"/>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একই বেগে চলমান গাড়ি দু’টি একই সময় </a:t>
            </a:r>
          </a:p>
          <a:p>
            <a:r>
              <a:rPr lang="bn-BD" sz="3200" dirty="0" smtClean="0">
                <a:latin typeface="NikoshBAN" pitchFamily="2" charset="0"/>
                <a:cs typeface="NikoshBAN" pitchFamily="2" charset="0"/>
              </a:rPr>
              <a:t>ব্রেক কষলে কোন গাড়ি আগে থামবে?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 name="Frame 1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9" name="Picture 2" descr="J:\Images\hC2137FC2.gif"/>
          <p:cNvPicPr>
            <a:picLocks noChangeAspect="1" noChangeArrowheads="1" noCrop="1"/>
          </p:cNvPicPr>
          <p:nvPr/>
        </p:nvPicPr>
        <p:blipFill>
          <a:blip r:embed="rId3" cstate="print"/>
          <a:stretch>
            <a:fillRect/>
          </a:stretch>
        </p:blipFill>
        <p:spPr bwMode="auto">
          <a:xfrm>
            <a:off x="1790700" y="3429000"/>
            <a:ext cx="4762500" cy="2286000"/>
          </a:xfrm>
          <a:prstGeom prst="rect">
            <a:avLst/>
          </a:prstGeom>
          <a:noFill/>
          <a:ln>
            <a:noFill/>
          </a:ln>
        </p:spPr>
      </p:pic>
      <p:sp>
        <p:nvSpPr>
          <p:cNvPr id="10" name="TextBox 9"/>
          <p:cNvSpPr txBox="1"/>
          <p:nvPr/>
        </p:nvSpPr>
        <p:spPr>
          <a:xfrm>
            <a:off x="609600" y="5791200"/>
            <a:ext cx="7738016" cy="553998"/>
          </a:xfrm>
          <a:prstGeom prst="rect">
            <a:avLst/>
          </a:prstGeom>
          <a:solidFill>
            <a:schemeClr val="tx2">
              <a:lumMod val="60000"/>
              <a:lumOff val="40000"/>
            </a:schemeClr>
          </a:solidFill>
        </p:spPr>
        <p:txBody>
          <a:bodyPr wrap="none" rtlCol="0">
            <a:spAutoFit/>
          </a:bodyPr>
          <a:lstStyle/>
          <a:p>
            <a:r>
              <a:rPr lang="bn-BD" sz="3000" dirty="0" smtClean="0">
                <a:latin typeface="NikoshBAN" pitchFamily="2" charset="0"/>
                <a:cs typeface="NikoshBAN" pitchFamily="2" charset="0"/>
              </a:rPr>
              <a:t>গতিশীল বলের উপর কিক দেয়ার পর বলের কী পরিবর্তন হয়েছে?</a:t>
            </a:r>
            <a:endParaRPr lang="en-US" sz="3000" dirty="0">
              <a:latin typeface="NikoshBAN" pitchFamily="2" charset="0"/>
              <a:cs typeface="NikoshBAN" pitchFamily="2" charset="0"/>
            </a:endParaRPr>
          </a:p>
        </p:txBody>
      </p:sp>
      <p:pic>
        <p:nvPicPr>
          <p:cNvPr id="11" name="Picture 29" descr="unbalanced_force5"/>
          <p:cNvPicPr>
            <a:picLocks noChangeAspect="1" noChangeArrowheads="1" noCrop="1"/>
          </p:cNvPicPr>
          <p:nvPr/>
        </p:nvPicPr>
        <p:blipFill>
          <a:blip r:embed="rId4" cstate="print"/>
          <a:stretch>
            <a:fillRect/>
          </a:stretch>
        </p:blipFill>
        <p:spPr bwMode="auto">
          <a:xfrm>
            <a:off x="1371600" y="609600"/>
            <a:ext cx="5818909" cy="1600200"/>
          </a:xfrm>
          <a:prstGeom prst="rect">
            <a:avLst/>
          </a:prstGeom>
          <a:noFill/>
          <a:ln>
            <a:noFill/>
          </a:ln>
        </p:spPr>
      </p:pic>
      <p:sp>
        <p:nvSpPr>
          <p:cNvPr id="12" name="TextBox 11"/>
          <p:cNvSpPr txBox="1"/>
          <p:nvPr/>
        </p:nvSpPr>
        <p:spPr>
          <a:xfrm>
            <a:off x="372447" y="2438400"/>
            <a:ext cx="8238153" cy="553998"/>
          </a:xfrm>
          <a:prstGeom prst="rect">
            <a:avLst/>
          </a:prstGeom>
          <a:solidFill>
            <a:schemeClr val="accent2">
              <a:lumMod val="60000"/>
              <a:lumOff val="40000"/>
            </a:schemeClr>
          </a:solidFill>
        </p:spPr>
        <p:txBody>
          <a:bodyPr wrap="none" rtlCol="0">
            <a:spAutoFit/>
          </a:bodyPr>
          <a:lstStyle/>
          <a:p>
            <a:r>
              <a:rPr lang="bn-BD" sz="3000" dirty="0" smtClean="0">
                <a:latin typeface="NikoshBAN" pitchFamily="2" charset="0"/>
                <a:cs typeface="NikoshBAN" pitchFamily="2" charset="0"/>
              </a:rPr>
              <a:t>স্থিতিশীল বস্তুর উপর ধাক্কা দেয়ার পর বস্তুটির কীরূপ পরিবর্তন হয়েছে?</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par>
                          <p:cTn id="14" fill="hold">
                            <p:stCondLst>
                              <p:cond delay="0"/>
                            </p:stCondLst>
                            <p:childTnLst>
                              <p:par>
                                <p:cTn id="15" presetID="53"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1068</Words>
  <Application>Microsoft Office PowerPoint</Application>
  <PresentationFormat>On-screen Show (4:3)</PresentationFormat>
  <Paragraphs>89</Paragraphs>
  <Slides>17</Slides>
  <Notes>14</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1_Office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299</cp:revision>
  <dcterms:created xsi:type="dcterms:W3CDTF">2015-04-08T14:54:46Z</dcterms:created>
  <dcterms:modified xsi:type="dcterms:W3CDTF">2016-08-10T03:18:16Z</dcterms:modified>
</cp:coreProperties>
</file>